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8"/>
  </p:notesMasterIdLst>
  <p:sldIdLst>
    <p:sldId id="488" r:id="rId2"/>
    <p:sldId id="489" r:id="rId3"/>
    <p:sldId id="486" r:id="rId4"/>
    <p:sldId id="487" r:id="rId5"/>
    <p:sldId id="503" r:id="rId6"/>
    <p:sldId id="270" r:id="rId7"/>
    <p:sldId id="370" r:id="rId8"/>
    <p:sldId id="376" r:id="rId9"/>
    <p:sldId id="372" r:id="rId10"/>
    <p:sldId id="506" r:id="rId11"/>
    <p:sldId id="377" r:id="rId12"/>
    <p:sldId id="378" r:id="rId13"/>
    <p:sldId id="379" r:id="rId14"/>
    <p:sldId id="380" r:id="rId15"/>
    <p:sldId id="381" r:id="rId16"/>
    <p:sldId id="383" r:id="rId17"/>
    <p:sldId id="382" r:id="rId18"/>
    <p:sldId id="384" r:id="rId19"/>
    <p:sldId id="385" r:id="rId20"/>
    <p:sldId id="386" r:id="rId21"/>
    <p:sldId id="387" r:id="rId22"/>
    <p:sldId id="388" r:id="rId23"/>
    <p:sldId id="402" r:id="rId24"/>
    <p:sldId id="445" r:id="rId25"/>
    <p:sldId id="498" r:id="rId26"/>
    <p:sldId id="499" r:id="rId27"/>
    <p:sldId id="398" r:id="rId28"/>
    <p:sldId id="399" r:id="rId29"/>
    <p:sldId id="400" r:id="rId30"/>
    <p:sldId id="401" r:id="rId31"/>
    <p:sldId id="404" r:id="rId32"/>
    <p:sldId id="405" r:id="rId33"/>
    <p:sldId id="490" r:id="rId34"/>
    <p:sldId id="407" r:id="rId35"/>
    <p:sldId id="406" r:id="rId36"/>
    <p:sldId id="507" r:id="rId37"/>
    <p:sldId id="408" r:id="rId38"/>
    <p:sldId id="492" r:id="rId39"/>
    <p:sldId id="409" r:id="rId40"/>
    <p:sldId id="500" r:id="rId41"/>
    <p:sldId id="504" r:id="rId42"/>
    <p:sldId id="505" r:id="rId43"/>
    <p:sldId id="422" r:id="rId44"/>
    <p:sldId id="508" r:id="rId45"/>
    <p:sldId id="483" r:id="rId46"/>
    <p:sldId id="493" r:id="rId47"/>
    <p:sldId id="416" r:id="rId48"/>
    <p:sldId id="418" r:id="rId49"/>
    <p:sldId id="419" r:id="rId50"/>
    <p:sldId id="423" r:id="rId51"/>
    <p:sldId id="424" r:id="rId52"/>
    <p:sldId id="426" r:id="rId53"/>
    <p:sldId id="427" r:id="rId54"/>
    <p:sldId id="429" r:id="rId55"/>
    <p:sldId id="494" r:id="rId56"/>
    <p:sldId id="284" r:id="rId57"/>
    <p:sldId id="412" r:id="rId58"/>
    <p:sldId id="413" r:id="rId59"/>
    <p:sldId id="414" r:id="rId60"/>
    <p:sldId id="457" r:id="rId61"/>
    <p:sldId id="458" r:id="rId62"/>
    <p:sldId id="456" r:id="rId63"/>
    <p:sldId id="485" r:id="rId64"/>
    <p:sldId id="430" r:id="rId65"/>
    <p:sldId id="431" r:id="rId66"/>
    <p:sldId id="432" r:id="rId67"/>
    <p:sldId id="433" r:id="rId68"/>
    <p:sldId id="434" r:id="rId69"/>
    <p:sldId id="435" r:id="rId70"/>
    <p:sldId id="495" r:id="rId71"/>
    <p:sldId id="311" r:id="rId72"/>
    <p:sldId id="436" r:id="rId73"/>
    <p:sldId id="439" r:id="rId74"/>
    <p:sldId id="437" r:id="rId75"/>
    <p:sldId id="438" r:id="rId76"/>
    <p:sldId id="440" r:id="rId77"/>
    <p:sldId id="441" r:id="rId78"/>
    <p:sldId id="442" r:id="rId79"/>
    <p:sldId id="496" r:id="rId80"/>
    <p:sldId id="443" r:id="rId81"/>
    <p:sldId id="444" r:id="rId82"/>
    <p:sldId id="447" r:id="rId83"/>
    <p:sldId id="501" r:id="rId84"/>
    <p:sldId id="448" r:id="rId85"/>
    <p:sldId id="449" r:id="rId86"/>
    <p:sldId id="450" r:id="rId87"/>
    <p:sldId id="451" r:id="rId88"/>
    <p:sldId id="446" r:id="rId89"/>
    <p:sldId id="340" r:id="rId90"/>
    <p:sldId id="342" r:id="rId91"/>
    <p:sldId id="341" r:id="rId92"/>
    <p:sldId id="455" r:id="rId93"/>
    <p:sldId id="343" r:id="rId94"/>
    <p:sldId id="344" r:id="rId95"/>
    <p:sldId id="502" r:id="rId96"/>
    <p:sldId id="475" r:id="rId97"/>
    <p:sldId id="460" r:id="rId98"/>
    <p:sldId id="461" r:id="rId99"/>
    <p:sldId id="462" r:id="rId100"/>
    <p:sldId id="463" r:id="rId101"/>
    <p:sldId id="459" r:id="rId102"/>
    <p:sldId id="466" r:id="rId103"/>
    <p:sldId id="468" r:id="rId104"/>
    <p:sldId id="469" r:id="rId105"/>
    <p:sldId id="472" r:id="rId106"/>
    <p:sldId id="478" r:id="rId107"/>
    <p:sldId id="470" r:id="rId108"/>
    <p:sldId id="471" r:id="rId109"/>
    <p:sldId id="473" r:id="rId110"/>
    <p:sldId id="477" r:id="rId111"/>
    <p:sldId id="479" r:id="rId112"/>
    <p:sldId id="480" r:id="rId113"/>
    <p:sldId id="481" r:id="rId114"/>
    <p:sldId id="482" r:id="rId115"/>
    <p:sldId id="484" r:id="rId116"/>
    <p:sldId id="497" r:id="rId1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9"/>
    </p:embeddedFont>
    <p:embeddedFont>
      <p:font typeface="Lato" panose="020F0502020204030203" pitchFamily="34" charset="77"/>
      <p:regular r:id="rId120"/>
      <p:bold r:id="rId121"/>
      <p:italic r:id="rId122"/>
      <p:boldItalic r:id="rId123"/>
    </p:embeddedFont>
    <p:embeddedFont>
      <p:font typeface="Montserrat" pitchFamily="2" charset="77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8"/>
    <p:restoredTop sz="93516"/>
  </p:normalViewPr>
  <p:slideViewPr>
    <p:cSldViewPr snapToGrid="0" snapToObjects="1">
      <p:cViewPr varScale="1">
        <p:scale>
          <a:sx n="147" d="100"/>
          <a:sy n="147" d="100"/>
        </p:scale>
        <p:origin x="192" y="232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9050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7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/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the “input parameter</a:t>
                </a:r>
              </a:p>
            </p:txBody>
          </p:sp>
        </mc:Choice>
        <mc:Fallback>
          <p:sp>
            <p:nvSpPr>
              <p:cNvPr id="12" name="Oval Callout 11">
                <a:extLst>
                  <a:ext uri="{FF2B5EF4-FFF2-40B4-BE49-F238E27FC236}">
                    <a16:creationId xmlns:a16="http://schemas.microsoft.com/office/drawing/2014/main" id="{B7189D9A-3258-7840-9D8C-D470B1A9EC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982" y="532049"/>
                <a:ext cx="2151017" cy="612648"/>
              </a:xfrm>
              <a:prstGeom prst="wedgeEllipseCallout">
                <a:avLst>
                  <a:gd name="adj1" fmla="val -27582"/>
                  <a:gd name="adj2" fmla="val 11015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617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Relate to what they already know</a:t>
            </a:r>
          </a:p>
          <a:p>
            <a:r>
              <a:rPr lang="en-US" sz="2000" dirty="0"/>
              <a:t>They know functions: start with functions</a:t>
            </a:r>
          </a:p>
          <a:p>
            <a:r>
              <a:rPr lang="en-US" sz="2000" dirty="0"/>
              <a:t>Don’t introduce things until they need it</a:t>
            </a:r>
          </a:p>
          <a:p>
            <a:r>
              <a:rPr lang="en-US" sz="2000" dirty="0"/>
              <a:t>Don’t teach more than students need for the programming problems</a:t>
            </a:r>
          </a:p>
          <a:p>
            <a:pPr lvl="1"/>
            <a:r>
              <a:rPr lang="en-US" sz="1800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quotes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 +</a:t>
            </a:r>
          </a:p>
          <a:p>
            <a:pPr marL="146050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” + “Jon”	</a:t>
            </a:r>
            <a:r>
              <a:rPr lang="en-US" sz="2200" dirty="0">
                <a:latin typeface="+mj-lt"/>
                <a:cs typeface="Courier New" panose="02070309020205020404" pitchFamily="49" charset="0"/>
              </a:rPr>
              <a:t>is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abcdefgj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14605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efghabcd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greet(x)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x”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7EB9E-D71A-CC43-9633-B8F48E83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8" y="1506899"/>
            <a:ext cx="7716539" cy="24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E1367-B11D-7040-BC90-3ED72D13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0" y="1454533"/>
            <a:ext cx="7276209" cy="2459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4" y="1032712"/>
            <a:ext cx="796834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loves(x, y)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a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“x loves y”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05810" y="4031694"/>
            <a:ext cx="2996241" cy="787309"/>
          </a:xfrm>
          <a:prstGeom prst="wedgeEllipseCallout">
            <a:avLst>
              <a:gd name="adj1" fmla="val -3539"/>
              <a:gd name="adj2" fmla="val -12869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 with different examples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20322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783" y="1458490"/>
            <a:ext cx="8264434" cy="3078676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Built-in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returns</a:t>
            </a:r>
            <a:r>
              <a:rPr lang="en-US" sz="2400" dirty="0"/>
              <a:t> the length of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Examples: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(“hello”)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			is  5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(“Lesley Greene”)</a:t>
            </a:r>
            <a:r>
              <a:rPr lang="en-US" sz="2400" dirty="0">
                <a:cs typeface="Courier New" panose="02070309020205020404" pitchFamily="49" charset="0"/>
              </a:rPr>
              <a:t>		is 13</a:t>
            </a:r>
          </a:p>
          <a:p>
            <a:pPr marL="14605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(“”)</a:t>
            </a:r>
            <a:r>
              <a:rPr lang="en-US" sz="2400" dirty="0">
                <a:cs typeface="Courier New" panose="02070309020205020404" pitchFamily="49" charset="0"/>
              </a:rPr>
              <a:t>				is   0</a:t>
            </a: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	</a:t>
            </a:r>
          </a:p>
          <a:p>
            <a:pPr marL="146050" indent="0">
              <a:buNone/>
            </a:pPr>
            <a:endParaRPr lang="en-US" sz="2400" dirty="0">
              <a:latin typeface="+mj-lt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3" y="2046208"/>
            <a:ext cx="7265074" cy="24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given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quotes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334" y="773496"/>
            <a:ext cx="7038900" cy="3929131"/>
          </a:xfrm>
        </p:spPr>
        <p:txBody>
          <a:bodyPr/>
          <a:lstStyle/>
          <a:p>
            <a:r>
              <a:rPr lang="en-US" sz="1600" dirty="0"/>
              <a:t>Booleans, and, or, not, …</a:t>
            </a:r>
          </a:p>
          <a:p>
            <a:r>
              <a:rPr lang="en-US" sz="1600" dirty="0"/>
              <a:t>String escaping, single quoted strings, string slicing, negative indexing</a:t>
            </a:r>
          </a:p>
          <a:p>
            <a:r>
              <a:rPr lang="en-US" sz="1600" dirty="0"/>
              <a:t>Compound assignment operators like +=, -=</a:t>
            </a:r>
          </a:p>
          <a:p>
            <a:r>
              <a:rPr lang="en-US" sz="1600" dirty="0"/>
              <a:t>Object orientation, methods (everything is functional now)</a:t>
            </a:r>
          </a:p>
          <a:p>
            <a:r>
              <a:rPr lang="en-US" sz="1600" dirty="0"/>
              <a:t>Mutable data structures, arrays</a:t>
            </a:r>
          </a:p>
          <a:p>
            <a:r>
              <a:rPr lang="en-US" sz="1600" dirty="0"/>
              <a:t>Ranges except range(start, end)</a:t>
            </a:r>
          </a:p>
          <a:p>
            <a:r>
              <a:rPr lang="en-US" sz="1600" dirty="0"/>
              <a:t>Data type discussion</a:t>
            </a:r>
          </a:p>
          <a:p>
            <a:r>
              <a:rPr lang="en-US" sz="1600" dirty="0"/>
              <a:t>“Laundry lists” (i.e., operators)</a:t>
            </a:r>
          </a:p>
          <a:p>
            <a:r>
              <a:rPr lang="en-US" sz="1600" dirty="0"/>
              <a:t>External libraries</a:t>
            </a:r>
          </a:p>
          <a:p>
            <a:r>
              <a:rPr lang="en-US" sz="1600" dirty="0" err="1"/>
              <a:t>Elif</a:t>
            </a:r>
            <a:endParaRPr lang="en-US" sz="1600" dirty="0"/>
          </a:p>
          <a:p>
            <a:r>
              <a:rPr lang="en-US" sz="1600" dirty="0"/>
              <a:t>While loops</a:t>
            </a:r>
          </a:p>
          <a:p>
            <a:r>
              <a:rPr lang="en-US" sz="1600" dirty="0"/>
              <a:t>Infinite loop interruption</a:t>
            </a:r>
          </a:p>
          <a:p>
            <a:r>
              <a:rPr lang="en-US" sz="1600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144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494" y="818613"/>
            <a:ext cx="7639714" cy="2911200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-5, 3 ] 		</a:t>
            </a:r>
            <a:r>
              <a:rPr lang="en-US" sz="2000" dirty="0"/>
              <a:t>a list of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2000" dirty="0"/>
              <a:t>	a list of strings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sz="2000" dirty="0"/>
              <a:t>				an empty list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[4]	</a:t>
            </a:r>
            <a:r>
              <a:rPr lang="en-US" sz="2000" dirty="0"/>
              <a:t>		a list with one number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  <a:p>
            <a:pPr marL="146050" indent="0">
              <a:buNone/>
            </a:pPr>
            <a:endParaRPr lang="en-US" sz="1000" dirty="0">
              <a:solidFill>
                <a:srgbClr val="FFFF00"/>
              </a:solidFill>
            </a:endParaRP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For example: 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“cats”, “mice”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is</a:t>
            </a:r>
            <a:r>
              <a:rPr lang="en-US" sz="2000" dirty="0">
                <a:solidFill>
                  <a:schemeClr val="bg1"/>
                </a:solidFill>
              </a:rPr>
              <a:t>  3</a:t>
            </a:r>
          </a:p>
          <a:p>
            <a:pPr marL="1460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 ] + [ “cats ]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“dogs”, “cats” ]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4443479" y="62803"/>
            <a:ext cx="2996241" cy="787309"/>
          </a:xfrm>
          <a:prstGeom prst="wedgeEllipseCallout">
            <a:avLst>
              <a:gd name="adj1" fmla="val -83540"/>
              <a:gd name="adj2" fmla="val 796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8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36952" y="4214950"/>
            <a:ext cx="2996241" cy="831660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Courier New" panose="02070309020205020404" pitchFamily="49" charset="0"/>
              </a:rPr>
              <a:t>(just one element)</a:t>
            </a:r>
          </a:p>
        </p:txBody>
      </p:sp>
    </p:spTree>
    <p:extLst>
      <p:ext uri="{BB962C8B-B14F-4D97-AF65-F5344CB8AC3E}">
        <p14:creationId xmlns:p14="http://schemas.microsoft.com/office/powerpoint/2010/main" val="1751461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number of elements in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using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F4BA-C999-2042-B679-E27CD9CC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teaching a subset of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C71BE-3133-6D47-AE5D-F466881BC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Pretend  Python is (mostly) a functional language</a:t>
            </a:r>
          </a:p>
          <a:p>
            <a:r>
              <a:rPr lang="en-US" sz="1800" dirty="0"/>
              <a:t>Functions have ”input parameters” or “arguments”</a:t>
            </a:r>
          </a:p>
          <a:p>
            <a:r>
              <a:rPr lang="en-US" sz="1800" dirty="0"/>
              <a:t>Input parameters are *not* variables---they are constants</a:t>
            </a:r>
          </a:p>
          <a:p>
            <a:r>
              <a:rPr lang="en-US" sz="1800" dirty="0"/>
              <a:t>Lists and strings are also constants---you can’t change them</a:t>
            </a:r>
          </a:p>
          <a:p>
            <a:r>
              <a:rPr lang="en-US" sz="1800" dirty="0"/>
              <a:t>You can’t even append to them!</a:t>
            </a:r>
          </a:p>
          <a:p>
            <a:r>
              <a:rPr lang="en-US" sz="1800" dirty="0"/>
              <a:t>The only thing that can be mutated is a variable</a:t>
            </a:r>
          </a:p>
          <a:p>
            <a:r>
              <a:rPr lang="en-US" sz="1800" dirty="0"/>
              <a:t>Pretend range() has exactly two arguments</a:t>
            </a:r>
          </a:p>
        </p:txBody>
      </p:sp>
    </p:spTree>
    <p:extLst>
      <p:ext uri="{BB962C8B-B14F-4D97-AF65-F5344CB8AC3E}">
        <p14:creationId xmlns:p14="http://schemas.microsoft.com/office/powerpoint/2010/main" val="25087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400" dirty="0"/>
                  <a:t>For example: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/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We call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an “input parameter</a:t>
                </a:r>
              </a:p>
            </p:txBody>
          </p:sp>
        </mc:Choice>
        <mc:Fallback>
          <p:sp>
            <p:nvSpPr>
              <p:cNvPr id="4" name="Oval Callout 3">
                <a:extLst>
                  <a:ext uri="{FF2B5EF4-FFF2-40B4-BE49-F238E27FC236}">
                    <a16:creationId xmlns:a16="http://schemas.microsoft.com/office/drawing/2014/main" id="{DBEB87C0-9CDB-624F-BF8E-CE83991C8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15" y="703814"/>
                <a:ext cx="3889520" cy="612648"/>
              </a:xfrm>
              <a:prstGeom prst="wedgeEllipseCallout">
                <a:avLst>
                  <a:gd name="adj1" fmla="val -57511"/>
                  <a:gd name="adj2" fmla="val 144270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/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𝑢𝑚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takes two input parameters</a:t>
                </a:r>
              </a:p>
            </p:txBody>
          </p:sp>
        </mc:Choice>
        <mc:Fallback>
          <p:sp>
            <p:nvSpPr>
              <p:cNvPr id="5" name="Oval Callout 4">
                <a:extLst>
                  <a:ext uri="{FF2B5EF4-FFF2-40B4-BE49-F238E27FC236}">
                    <a16:creationId xmlns:a16="http://schemas.microsoft.com/office/drawing/2014/main" id="{63938652-BD0B-014C-9D4E-7E0756921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4027350"/>
                <a:ext cx="3889520" cy="612648"/>
              </a:xfrm>
              <a:prstGeom prst="wedgeEllipseCallout">
                <a:avLst>
                  <a:gd name="adj1" fmla="val -43629"/>
                  <a:gd name="adj2" fmla="val -12865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5095-C5F7-B342-A906-2168F660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DF7C-62CD-EA41-8EE4-2F1E07850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792" y="904126"/>
            <a:ext cx="7693269" cy="3659082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that returns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“yes”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 is prime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“no”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otherwise</a:t>
            </a:r>
          </a:p>
          <a:p>
            <a:pPr marL="146050" indent="0">
              <a:buNone/>
            </a:pPr>
            <a:endParaRPr lang="en-US" sz="2400" dirty="0">
              <a:latin typeface="+mn-lt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2400" dirty="0">
                <a:latin typeface="+mn-lt"/>
                <a:cs typeface="Courier New" panose="02070309020205020404" pitchFamily="49" charset="0"/>
              </a:rPr>
              <a:t>In English: 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a number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is prime if it can only be divided by 1 and itself 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</a:t>
            </a:r>
            <a:r>
              <a:rPr lang="en-US" sz="1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(1 is an exception: it is not considered prime)</a:t>
            </a:r>
          </a:p>
          <a:p>
            <a:pPr marL="146050" indent="0">
              <a:buNone/>
            </a:pP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So, try to divide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by all numbers between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sz="2400" dirty="0">
                <a:solidFill>
                  <a:srgbClr val="FFFF00"/>
                </a:solidFill>
                <a:cs typeface="Courier New" panose="02070309020205020404" pitchFamily="49" charset="0"/>
              </a:rPr>
              <a:t> and make sure there is always a non-zero remainder 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46D6F5A-7C1F-514A-8B7E-392650E95E36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3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1796</TotalTime>
  <Words>3870</Words>
  <Application>Microsoft Macintosh PowerPoint</Application>
  <PresentationFormat>On-screen Show (16:9)</PresentationFormat>
  <Paragraphs>489</Paragraphs>
  <Slides>116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Montserrat</vt:lpstr>
      <vt:lpstr>Courier</vt:lpstr>
      <vt:lpstr>Cambria Math</vt:lpstr>
      <vt:lpstr>Lato</vt:lpstr>
      <vt:lpstr>Arial</vt:lpstr>
      <vt:lpstr>Courier New</vt:lpstr>
      <vt:lpstr>Focus</vt:lpstr>
      <vt:lpstr>For instructors</vt:lpstr>
      <vt:lpstr>Philosophy</vt:lpstr>
      <vt:lpstr>Outline</vt:lpstr>
      <vt:lpstr>Eliminated</vt:lpstr>
      <vt:lpstr>We are teaching a subset of Python</vt:lpstr>
      <vt:lpstr>Intro  To  Python</vt:lpstr>
      <vt:lpstr>What is Python?</vt:lpstr>
      <vt:lpstr>Basic concept:  Functions</vt:lpstr>
      <vt:lpstr>Functions in Python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Function using len(str)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Time to practice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241</cp:revision>
  <dcterms:modified xsi:type="dcterms:W3CDTF">2020-01-13T18:12:40Z</dcterms:modified>
</cp:coreProperties>
</file>